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 id="2147483682" r:id="rId2"/>
  </p:sldMasterIdLst>
  <p:notesMasterIdLst>
    <p:notesMasterId r:id="rId18"/>
  </p:notesMasterIdLst>
  <p:sldIdLst>
    <p:sldId id="256" r:id="rId3"/>
    <p:sldId id="311" r:id="rId4"/>
    <p:sldId id="341" r:id="rId5"/>
    <p:sldId id="372" r:id="rId6"/>
    <p:sldId id="342" r:id="rId7"/>
    <p:sldId id="343" r:id="rId8"/>
    <p:sldId id="344" r:id="rId9"/>
    <p:sldId id="345" r:id="rId10"/>
    <p:sldId id="346" r:id="rId11"/>
    <p:sldId id="314" r:id="rId12"/>
    <p:sldId id="347" r:id="rId13"/>
    <p:sldId id="351" r:id="rId14"/>
    <p:sldId id="349" r:id="rId15"/>
    <p:sldId id="350" r:id="rId16"/>
    <p:sldId id="3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wer, Marlena" initials="MB" lastIdx="1" clrIdx="0">
    <p:extLst>
      <p:ext uri="{19B8F6BF-5375-455C-9EA6-DF929625EA0E}">
        <p15:presenceInfo xmlns:p15="http://schemas.microsoft.com/office/powerpoint/2012/main" userId="Brewer, Marle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9F6"/>
    <a:srgbClr val="E8E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5025" autoAdjust="0"/>
  </p:normalViewPr>
  <p:slideViewPr>
    <p:cSldViewPr snapToGrid="0">
      <p:cViewPr varScale="1">
        <p:scale>
          <a:sx n="87" d="100"/>
          <a:sy n="87" d="100"/>
        </p:scale>
        <p:origin x="7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850DE-8868-4307-B61D-EDDB76904159}"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134D8-010F-4D85-92F3-908F05EA5689}" type="slidenum">
              <a:rPr lang="en-US" smtClean="0"/>
              <a:t>‹#›</a:t>
            </a:fld>
            <a:endParaRPr lang="en-US"/>
          </a:p>
        </p:txBody>
      </p:sp>
    </p:spTree>
    <p:extLst>
      <p:ext uri="{BB962C8B-B14F-4D97-AF65-F5344CB8AC3E}">
        <p14:creationId xmlns:p14="http://schemas.microsoft.com/office/powerpoint/2010/main" val="248458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p>
          <a:p>
            <a:endParaRPr lang="en-US" dirty="0" smtClean="0"/>
          </a:p>
          <a:p>
            <a:r>
              <a:rPr lang="en-US" dirty="0" smtClean="0"/>
              <a:t>What we</a:t>
            </a:r>
            <a:r>
              <a:rPr lang="en-US" baseline="0" dirty="0" smtClean="0"/>
              <a:t> throw into our landfills has dramatically changed in the last 100 years. The introduction of plastics, chemicals, electronics into the waste stream has created a need to move towards updated disposal methods in order to properly handle new types of garbage. Throughout this presentation we will talk about why the new disposal methods are important in to protect yourself, your community, your food sources, and the environment. </a:t>
            </a:r>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a:t>
            </a:fld>
            <a:endParaRPr lang="en-US"/>
          </a:p>
        </p:txBody>
      </p:sp>
    </p:spTree>
    <p:extLst>
      <p:ext uri="{BB962C8B-B14F-4D97-AF65-F5344CB8AC3E}">
        <p14:creationId xmlns:p14="http://schemas.microsoft.com/office/powerpoint/2010/main" val="2728321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where</a:t>
            </a:r>
            <a:r>
              <a:rPr lang="en-US" baseline="0" dirty="0" smtClean="0"/>
              <a:t> all the rural landfills in Alaska are and we regulate all 183 of them.</a:t>
            </a:r>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10</a:t>
            </a:fld>
            <a:endParaRPr lang="en-US"/>
          </a:p>
        </p:txBody>
      </p:sp>
    </p:spTree>
    <p:extLst>
      <p:ext uri="{BB962C8B-B14F-4D97-AF65-F5344CB8AC3E}">
        <p14:creationId xmlns:p14="http://schemas.microsoft.com/office/powerpoint/2010/main" val="252680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11</a:t>
            </a:fld>
            <a:endParaRPr lang="en-US"/>
          </a:p>
        </p:txBody>
      </p:sp>
    </p:spTree>
    <p:extLst>
      <p:ext uri="{BB962C8B-B14F-4D97-AF65-F5344CB8AC3E}">
        <p14:creationId xmlns:p14="http://schemas.microsoft.com/office/powerpoint/2010/main" val="133848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12</a:t>
            </a:fld>
            <a:endParaRPr lang="en-US"/>
          </a:p>
        </p:txBody>
      </p:sp>
    </p:spTree>
    <p:extLst>
      <p:ext uri="{BB962C8B-B14F-4D97-AF65-F5344CB8AC3E}">
        <p14:creationId xmlns:p14="http://schemas.microsoft.com/office/powerpoint/2010/main" val="214447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13</a:t>
            </a:fld>
            <a:endParaRPr lang="en-US"/>
          </a:p>
        </p:txBody>
      </p:sp>
    </p:spTree>
    <p:extLst>
      <p:ext uri="{BB962C8B-B14F-4D97-AF65-F5344CB8AC3E}">
        <p14:creationId xmlns:p14="http://schemas.microsoft.com/office/powerpoint/2010/main" val="412953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14</a:t>
            </a:fld>
            <a:endParaRPr lang="en-US"/>
          </a:p>
        </p:txBody>
      </p:sp>
    </p:spTree>
    <p:extLst>
      <p:ext uri="{BB962C8B-B14F-4D97-AF65-F5344CB8AC3E}">
        <p14:creationId xmlns:p14="http://schemas.microsoft.com/office/powerpoint/2010/main" val="50908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2</a:t>
            </a:fld>
            <a:endParaRPr lang="en-US"/>
          </a:p>
        </p:txBody>
      </p:sp>
    </p:spTree>
    <p:extLst>
      <p:ext uri="{BB962C8B-B14F-4D97-AF65-F5344CB8AC3E}">
        <p14:creationId xmlns:p14="http://schemas.microsoft.com/office/powerpoint/2010/main" val="64890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3</a:t>
            </a:fld>
            <a:endParaRPr lang="en-US"/>
          </a:p>
        </p:txBody>
      </p:sp>
    </p:spTree>
    <p:extLst>
      <p:ext uri="{BB962C8B-B14F-4D97-AF65-F5344CB8AC3E}">
        <p14:creationId xmlns:p14="http://schemas.microsoft.com/office/powerpoint/2010/main" val="402200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4</a:t>
            </a:fld>
            <a:endParaRPr lang="en-US"/>
          </a:p>
        </p:txBody>
      </p:sp>
    </p:spTree>
    <p:extLst>
      <p:ext uri="{BB962C8B-B14F-4D97-AF65-F5344CB8AC3E}">
        <p14:creationId xmlns:p14="http://schemas.microsoft.com/office/powerpoint/2010/main" val="39366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5</a:t>
            </a:fld>
            <a:endParaRPr lang="en-US"/>
          </a:p>
        </p:txBody>
      </p:sp>
    </p:spTree>
    <p:extLst>
      <p:ext uri="{BB962C8B-B14F-4D97-AF65-F5344CB8AC3E}">
        <p14:creationId xmlns:p14="http://schemas.microsoft.com/office/powerpoint/2010/main" val="33265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6</a:t>
            </a:fld>
            <a:endParaRPr lang="en-US"/>
          </a:p>
        </p:txBody>
      </p:sp>
    </p:spTree>
    <p:extLst>
      <p:ext uri="{BB962C8B-B14F-4D97-AF65-F5344CB8AC3E}">
        <p14:creationId xmlns:p14="http://schemas.microsoft.com/office/powerpoint/2010/main" val="39496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7</a:t>
            </a:fld>
            <a:endParaRPr lang="en-US"/>
          </a:p>
        </p:txBody>
      </p:sp>
    </p:spTree>
    <p:extLst>
      <p:ext uri="{BB962C8B-B14F-4D97-AF65-F5344CB8AC3E}">
        <p14:creationId xmlns:p14="http://schemas.microsoft.com/office/powerpoint/2010/main" val="234242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8</a:t>
            </a:fld>
            <a:endParaRPr lang="en-US"/>
          </a:p>
        </p:txBody>
      </p:sp>
    </p:spTree>
    <p:extLst>
      <p:ext uri="{BB962C8B-B14F-4D97-AF65-F5344CB8AC3E}">
        <p14:creationId xmlns:p14="http://schemas.microsoft.com/office/powerpoint/2010/main" val="214396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34D8-010F-4D85-92F3-908F05EA5689}" type="slidenum">
              <a:rPr lang="en-US" smtClean="0"/>
              <a:t>9</a:t>
            </a:fld>
            <a:endParaRPr lang="en-US"/>
          </a:p>
        </p:txBody>
      </p:sp>
    </p:spTree>
    <p:extLst>
      <p:ext uri="{BB962C8B-B14F-4D97-AF65-F5344CB8AC3E}">
        <p14:creationId xmlns:p14="http://schemas.microsoft.com/office/powerpoint/2010/main" val="352883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305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011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87505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709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0076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677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34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365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2782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373825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3371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3501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1915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18451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63989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75592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89081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75171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32560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75230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a:r>
              <a:rPr lang="en-US" sz="6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6000" dirty="0">
                <a:solidFill>
                  <a:prstClr val="white"/>
                </a:solidFill>
                <a:effectLst/>
              </a:rPr>
              <a:t>”</a:t>
            </a:r>
          </a:p>
        </p:txBody>
      </p:sp>
    </p:spTree>
    <p:extLst>
      <p:ext uri="{BB962C8B-B14F-4D97-AF65-F5344CB8AC3E}">
        <p14:creationId xmlns:p14="http://schemas.microsoft.com/office/powerpoint/2010/main" val="216701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8807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6697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89566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1252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60251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6078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604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470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658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861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905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972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11/21/2018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09137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fld id="{5B0E3D8D-3056-484C-BCFD-67B3F0EC0115}"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914400"/>
              <a:t>11/21/2018</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914400"/>
            <a:fld id="{EE528D1E-5B1F-4057-8FD3-A3C217462B59}"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914400"/>
              <a:t>‹#›</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4173544"/>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8" y="0"/>
            <a:ext cx="10702753" cy="903383"/>
          </a:xfrm>
        </p:spPr>
        <p:txBody>
          <a:bodyPr>
            <a:normAutofit fontScale="90000"/>
          </a:bodyPr>
          <a:lstStyle/>
          <a:p>
            <a:pPr algn="ctr"/>
            <a:r>
              <a:rPr lang="en-US" b="1" dirty="0" smtClean="0"/>
              <a:t>ADEC Solid Waste Program</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963" y="901784"/>
            <a:ext cx="7941622" cy="5956216"/>
          </a:xfrm>
          <a:prstGeom prst="rect">
            <a:avLst/>
          </a:prstGeom>
        </p:spPr>
      </p:pic>
    </p:spTree>
    <p:extLst>
      <p:ext uri="{BB962C8B-B14F-4D97-AF65-F5344CB8AC3E}">
        <p14:creationId xmlns:p14="http://schemas.microsoft.com/office/powerpoint/2010/main" val="650753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preferRelativeResize="0">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2516176" y="169865"/>
            <a:ext cx="7296120" cy="65458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angle 4"/>
          <p:cNvSpPr/>
          <p:nvPr/>
        </p:nvSpPr>
        <p:spPr>
          <a:xfrm>
            <a:off x="5852711" y="5475383"/>
            <a:ext cx="3505200" cy="1066800"/>
          </a:xfrm>
          <a:prstGeom prst="rect">
            <a:avLst/>
          </a:prstGeom>
          <a:noFill/>
          <a:ln w="19050" cap="flat" cmpd="sng" algn="ctr">
            <a:noFill/>
            <a:prstDash val="solid"/>
          </a:ln>
          <a:effectLst/>
        </p:spPr>
        <p:txBody>
          <a:bodyPr rtlCol="0" anchor="ctr"/>
          <a:lstStyle/>
          <a:p>
            <a:pPr marL="0" marR="0" lvl="1" indent="0" algn="ctr" defTabSz="914400" eaLnBrk="1" fontAlgn="auto" latinLnBrk="0" hangingPunct="1">
              <a:lnSpc>
                <a:spcPct val="100000"/>
              </a:lnSpc>
              <a:spcBef>
                <a:spcPts val="0"/>
              </a:spcBef>
              <a:spcAft>
                <a:spcPts val="0"/>
              </a:spcAft>
              <a:buClr>
                <a:srgbClr val="9BBB59">
                  <a:lumMod val="75000"/>
                </a:srgbClr>
              </a:buClr>
              <a:buSzTx/>
              <a:buFontTx/>
              <a:buNone/>
              <a:tabLst/>
              <a:defRPr/>
            </a:pPr>
            <a:r>
              <a:rPr kumimoji="0" lang="en-US" sz="1600" b="1" i="0" u="none" strike="noStrike" kern="0" cap="none" spc="0" normalizeH="0" baseline="0" noProof="0" dirty="0" smtClean="0">
                <a:ln>
                  <a:noFill/>
                </a:ln>
                <a:effectLst/>
                <a:uLnTx/>
                <a:uFillTx/>
                <a:latin typeface="Tw Cen MT"/>
                <a:ea typeface="+mn-ea"/>
                <a:cs typeface="+mn-cs"/>
              </a:rPr>
              <a:t>183 </a:t>
            </a:r>
            <a:r>
              <a:rPr kumimoji="0" lang="en-US" sz="1600" b="1" i="0" u="none" strike="noStrike" kern="0" cap="none" spc="0" normalizeH="0" baseline="0" noProof="0" dirty="0" smtClean="0">
                <a:ln>
                  <a:noFill/>
                </a:ln>
                <a:effectLst/>
                <a:uLnTx/>
                <a:uFillTx/>
                <a:latin typeface="Tw Cen MT"/>
                <a:ea typeface="+mn-ea"/>
                <a:cs typeface="+mn-cs"/>
              </a:rPr>
              <a:t>total Class III landfills</a:t>
            </a:r>
          </a:p>
          <a:p>
            <a:pPr marL="285750" marR="0" lvl="0" indent="-285750" defTabSz="914400" eaLnBrk="1" fontAlgn="auto" latinLnBrk="0" hangingPunct="1">
              <a:lnSpc>
                <a:spcPct val="100000"/>
              </a:lnSpc>
              <a:spcBef>
                <a:spcPts val="0"/>
              </a:spcBef>
              <a:spcAft>
                <a:spcPts val="0"/>
              </a:spcAft>
              <a:buClr>
                <a:srgbClr val="9BBB59">
                  <a:lumMod val="75000"/>
                </a:srgbClr>
              </a:buClr>
              <a:buSzTx/>
              <a:buFont typeface="Wingdings" panose="05000000000000000000" pitchFamily="2" charset="2"/>
              <a:buChar char=""/>
              <a:tabLst/>
              <a:defRPr/>
            </a:pPr>
            <a:endParaRPr kumimoji="0" lang="en-US" sz="700" b="1" i="0" u="none" strike="noStrike" kern="0" cap="none" spc="0" normalizeH="0" baseline="0" noProof="0" dirty="0" smtClean="0">
              <a:ln>
                <a:noFill/>
              </a:ln>
              <a:effectLst/>
              <a:uLnTx/>
              <a:uFillTx/>
              <a:latin typeface="Tw Cen MT"/>
              <a:ea typeface="+mn-ea"/>
              <a:cs typeface="+mn-cs"/>
            </a:endParaRPr>
          </a:p>
          <a:p>
            <a:pPr marL="285750" marR="0" lvl="0" indent="-285750" defTabSz="914400" eaLnBrk="1" fontAlgn="auto" latinLnBrk="0" hangingPunct="1">
              <a:lnSpc>
                <a:spcPct val="100000"/>
              </a:lnSpc>
              <a:spcBef>
                <a:spcPts val="0"/>
              </a:spcBef>
              <a:spcAft>
                <a:spcPts val="0"/>
              </a:spcAft>
              <a:buClr>
                <a:srgbClr val="10E251"/>
              </a:buClr>
              <a:buSzTx/>
              <a:buFont typeface="Wingdings" panose="05000000000000000000" pitchFamily="2" charset="2"/>
              <a:buChar char=""/>
              <a:tabLst/>
              <a:defRPr/>
            </a:pPr>
            <a:r>
              <a:rPr kumimoji="0" lang="en-US" sz="1600" b="1" i="0" u="none" strike="noStrike" kern="0" cap="none" spc="0" normalizeH="0" baseline="0" noProof="0" dirty="0" smtClean="0">
                <a:ln>
                  <a:noFill/>
                </a:ln>
                <a:effectLst/>
                <a:uLnTx/>
                <a:uFillTx/>
                <a:latin typeface="Tw Cen MT"/>
                <a:ea typeface="+mn-ea"/>
                <a:cs typeface="+mn-cs"/>
              </a:rPr>
              <a:t>Permitted Class III </a:t>
            </a:r>
            <a:r>
              <a:rPr lang="en-US" sz="1600" b="1" kern="0" dirty="0" smtClean="0">
                <a:latin typeface="Tw Cen MT"/>
              </a:rPr>
              <a:t>- </a:t>
            </a:r>
            <a:r>
              <a:rPr kumimoji="0" lang="en-US" sz="1600" b="1" i="0" u="none" strike="noStrike" kern="0" cap="none" spc="0" normalizeH="0" baseline="0" noProof="0" dirty="0" smtClean="0">
                <a:ln>
                  <a:noFill/>
                </a:ln>
                <a:effectLst/>
                <a:uLnTx/>
                <a:uFillTx/>
                <a:latin typeface="Tw Cen MT"/>
                <a:ea typeface="+mn-ea"/>
                <a:cs typeface="+mn-cs"/>
              </a:rPr>
              <a:t>158</a:t>
            </a:r>
            <a:endParaRPr kumimoji="0" lang="en-US" sz="1600" b="1" i="0" u="none" strike="noStrike" kern="0" cap="none" spc="0" normalizeH="0" baseline="0" noProof="0" dirty="0" smtClean="0">
              <a:ln>
                <a:noFill/>
              </a:ln>
              <a:effectLst/>
              <a:uLnTx/>
              <a:uFillTx/>
              <a:latin typeface="Tw Cen MT"/>
              <a:ea typeface="+mn-ea"/>
              <a:cs typeface="+mn-cs"/>
            </a:endParaRPr>
          </a:p>
          <a:p>
            <a:pPr marL="285750" marR="0" lvl="0" indent="-285750" defTabSz="914400" eaLnBrk="1" fontAlgn="auto" latinLnBrk="0" hangingPunct="1">
              <a:lnSpc>
                <a:spcPct val="100000"/>
              </a:lnSpc>
              <a:spcBef>
                <a:spcPts val="0"/>
              </a:spcBef>
              <a:spcAft>
                <a:spcPts val="0"/>
              </a:spcAft>
              <a:buClr>
                <a:srgbClr val="FF2525"/>
              </a:buClr>
              <a:buSzTx/>
              <a:buFont typeface="Wingdings" panose="05000000000000000000" pitchFamily="2" charset="2"/>
              <a:buChar char="®"/>
              <a:tabLst/>
              <a:defRPr/>
            </a:pPr>
            <a:r>
              <a:rPr kumimoji="0" lang="en-US" sz="1600" b="1" i="0" u="none" strike="noStrike" kern="0" cap="none" spc="0" normalizeH="0" baseline="0" noProof="0" dirty="0" smtClean="0">
                <a:ln>
                  <a:noFill/>
                </a:ln>
                <a:effectLst/>
                <a:uLnTx/>
                <a:uFillTx/>
                <a:latin typeface="Tw Cen MT"/>
                <a:ea typeface="+mn-ea"/>
                <a:cs typeface="+mn-cs"/>
              </a:rPr>
              <a:t>Unpermitted Class III -</a:t>
            </a:r>
            <a:r>
              <a:rPr kumimoji="0" lang="en-US" sz="1600" b="1" i="0" u="none" strike="noStrike" kern="0" cap="none" spc="0" normalizeH="0" noProof="0" dirty="0" smtClean="0">
                <a:ln>
                  <a:noFill/>
                </a:ln>
                <a:effectLst/>
                <a:uLnTx/>
                <a:uFillTx/>
                <a:latin typeface="Tw Cen MT"/>
                <a:ea typeface="+mn-ea"/>
                <a:cs typeface="+mn-cs"/>
              </a:rPr>
              <a:t> </a:t>
            </a:r>
            <a:r>
              <a:rPr lang="en-US" sz="1600" b="1" kern="0" dirty="0" smtClean="0">
                <a:latin typeface="Tw Cen MT"/>
              </a:rPr>
              <a:t>25</a:t>
            </a:r>
            <a:endParaRPr kumimoji="0" lang="en-US" sz="1600" b="1" i="0" u="none" strike="noStrike" kern="0" cap="none" spc="0" normalizeH="0" baseline="0" noProof="0" dirty="0" smtClean="0">
              <a:ln>
                <a:noFill/>
              </a:ln>
              <a:effectLst/>
              <a:uLnTx/>
              <a:uFillTx/>
              <a:latin typeface="Tw Cen MT"/>
              <a:ea typeface="+mn-ea"/>
              <a:cs typeface="+mn-cs"/>
            </a:endParaRPr>
          </a:p>
        </p:txBody>
      </p:sp>
    </p:spTree>
    <p:extLst>
      <p:ext uri="{BB962C8B-B14F-4D97-AF65-F5344CB8AC3E}">
        <p14:creationId xmlns:p14="http://schemas.microsoft.com/office/powerpoint/2010/main" val="3972888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683" y="242810"/>
            <a:ext cx="9525488" cy="660573"/>
          </a:xfrm>
        </p:spPr>
        <p:txBody>
          <a:bodyPr>
            <a:noAutofit/>
          </a:bodyPr>
          <a:lstStyle/>
          <a:p>
            <a:r>
              <a:rPr lang="en-US" sz="3200" b="1" dirty="0" smtClean="0"/>
              <a:t>Disposal of Constructio</a:t>
            </a:r>
            <a:r>
              <a:rPr lang="en-US" sz="3200" b="1" dirty="0" smtClean="0"/>
              <a:t>n and Demolition Debris</a:t>
            </a:r>
            <a:endParaRPr lang="en-US" sz="3200" b="1" dirty="0"/>
          </a:p>
        </p:txBody>
      </p:sp>
      <p:sp>
        <p:nvSpPr>
          <p:cNvPr id="10" name="Content Placeholder 2"/>
          <p:cNvSpPr>
            <a:spLocks noGrp="1"/>
          </p:cNvSpPr>
          <p:nvPr>
            <p:ph idx="1"/>
          </p:nvPr>
        </p:nvSpPr>
        <p:spPr>
          <a:xfrm>
            <a:off x="2306627" y="1035586"/>
            <a:ext cx="8291600" cy="5384837"/>
          </a:xfrm>
        </p:spPr>
        <p:txBody>
          <a:bodyPr>
            <a:noAutofit/>
          </a:bodyPr>
          <a:lstStyle/>
          <a:p>
            <a:r>
              <a:rPr lang="en-US" sz="2400" dirty="0" smtClean="0"/>
              <a:t>C&amp;D debris must be disposed in a permitted landfill.</a:t>
            </a:r>
          </a:p>
          <a:p>
            <a:endParaRPr lang="en-US" sz="1200" dirty="0"/>
          </a:p>
          <a:p>
            <a:r>
              <a:rPr lang="en-US" sz="2400" dirty="0" smtClean="0"/>
              <a:t>C&amp;D debris does not include: food or other putrescible waste, polluted soil, liquids, hazardous waste, PCBs, or regulated asbestos.</a:t>
            </a:r>
          </a:p>
          <a:p>
            <a:endParaRPr lang="en-US" sz="1200" dirty="0" smtClean="0"/>
          </a:p>
          <a:p>
            <a:r>
              <a:rPr lang="en-US" sz="2400" dirty="0" smtClean="0"/>
              <a:t>Most landfills in Alaska are permitted to accept C&amp;D debris however they are not obligated to accept it.</a:t>
            </a:r>
          </a:p>
          <a:p>
            <a:endParaRPr lang="en-US" sz="1200" dirty="0"/>
          </a:p>
          <a:p>
            <a:r>
              <a:rPr lang="en-US" sz="2400" dirty="0" smtClean="0"/>
              <a:t>If the local landfill will not accept the waste, there are other options including an developing an inert waste </a:t>
            </a:r>
            <a:r>
              <a:rPr lang="en-US" sz="2400" dirty="0" err="1" smtClean="0"/>
              <a:t>monofill</a:t>
            </a:r>
            <a:r>
              <a:rPr lang="en-US" sz="2400" dirty="0"/>
              <a:t> </a:t>
            </a:r>
            <a:r>
              <a:rPr lang="en-US" sz="2400" dirty="0" smtClean="0"/>
              <a:t>(large project), a one-time C&amp;D or asbestos </a:t>
            </a:r>
            <a:r>
              <a:rPr lang="en-US" sz="2400" dirty="0" err="1" smtClean="0"/>
              <a:t>monofill</a:t>
            </a:r>
            <a:r>
              <a:rPr lang="en-US" sz="2400" dirty="0"/>
              <a:t> </a:t>
            </a:r>
            <a:r>
              <a:rPr lang="en-US" sz="2400" dirty="0" smtClean="0"/>
              <a:t>(small project) or shipping the waste out.</a:t>
            </a:r>
            <a:r>
              <a:rPr lang="en-US" sz="2400" dirty="0" smtClean="0"/>
              <a:t> </a:t>
            </a:r>
          </a:p>
          <a:p>
            <a:endParaRPr lang="en-US" sz="2400" dirty="0"/>
          </a:p>
          <a:p>
            <a:endParaRPr lang="en-US" sz="2400" dirty="0" smtClean="0"/>
          </a:p>
          <a:p>
            <a:endParaRPr lang="en-US" sz="2400" dirty="0" smtClean="0"/>
          </a:p>
          <a:p>
            <a:pPr marL="0" indent="0">
              <a:buNone/>
            </a:pPr>
            <a:endParaRPr lang="en-US" sz="2400" dirty="0" smtClean="0"/>
          </a:p>
          <a:p>
            <a:pPr marL="0" indent="0">
              <a:buNone/>
            </a:pPr>
            <a:endParaRPr lang="en-US" sz="2400" dirty="0" smtClean="0"/>
          </a:p>
          <a:p>
            <a:pPr marL="0" indent="0">
              <a:buNone/>
            </a:pPr>
            <a:r>
              <a:rPr lang="en-US" sz="2400" dirty="0" smtClean="0"/>
              <a:t> </a:t>
            </a:r>
            <a:endParaRPr lang="en-US" sz="2400" dirty="0" smtClean="0"/>
          </a:p>
          <a:p>
            <a:endParaRPr lang="en-US" sz="2400" dirty="0"/>
          </a:p>
          <a:p>
            <a:pPr marL="0" indent="0">
              <a:buNone/>
            </a:pPr>
            <a:endParaRPr lang="en-US" sz="2400" dirty="0" smtClean="0"/>
          </a:p>
          <a:p>
            <a:endParaRPr lang="en-US" sz="2400" dirty="0"/>
          </a:p>
        </p:txBody>
      </p:sp>
    </p:spTree>
    <p:extLst>
      <p:ext uri="{BB962C8B-B14F-4D97-AF65-F5344CB8AC3E}">
        <p14:creationId xmlns:p14="http://schemas.microsoft.com/office/powerpoint/2010/main" val="2830505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422" y="220779"/>
            <a:ext cx="7729739" cy="713200"/>
          </a:xfrm>
        </p:spPr>
        <p:txBody>
          <a:bodyPr>
            <a:normAutofit/>
          </a:bodyPr>
          <a:lstStyle/>
          <a:p>
            <a:r>
              <a:rPr lang="en-US" b="1" dirty="0" smtClean="0"/>
              <a:t>Planning Makes All The Difference</a:t>
            </a:r>
            <a:endParaRPr lang="en-US" b="1" dirty="0"/>
          </a:p>
        </p:txBody>
      </p:sp>
      <p:sp>
        <p:nvSpPr>
          <p:cNvPr id="10" name="Content Placeholder 2"/>
          <p:cNvSpPr>
            <a:spLocks noGrp="1"/>
          </p:cNvSpPr>
          <p:nvPr>
            <p:ph idx="1"/>
          </p:nvPr>
        </p:nvSpPr>
        <p:spPr>
          <a:xfrm>
            <a:off x="2218492" y="1390536"/>
            <a:ext cx="8291600" cy="5384837"/>
          </a:xfrm>
        </p:spPr>
        <p:txBody>
          <a:bodyPr>
            <a:noAutofit/>
          </a:bodyPr>
          <a:lstStyle/>
          <a:p>
            <a:r>
              <a:rPr lang="en-US" sz="2400" dirty="0"/>
              <a:t>Identify all potentially hazardous materials and have them tested, and properly </a:t>
            </a:r>
            <a:r>
              <a:rPr lang="en-US" sz="2400" dirty="0" smtClean="0"/>
              <a:t>disposed</a:t>
            </a:r>
          </a:p>
          <a:p>
            <a:endParaRPr lang="en-US" sz="2400" dirty="0"/>
          </a:p>
          <a:p>
            <a:r>
              <a:rPr lang="en-US" sz="2400" dirty="0"/>
              <a:t>Know your disposal </a:t>
            </a:r>
            <a:r>
              <a:rPr lang="en-US" sz="2400" dirty="0" smtClean="0"/>
              <a:t>options</a:t>
            </a:r>
          </a:p>
          <a:p>
            <a:endParaRPr lang="en-US" sz="2400" dirty="0"/>
          </a:p>
          <a:p>
            <a:r>
              <a:rPr lang="en-US" sz="2400" dirty="0"/>
              <a:t>Consider waste reduction and reuse </a:t>
            </a:r>
            <a:r>
              <a:rPr lang="en-US" sz="2400" dirty="0" smtClean="0"/>
              <a:t>options</a:t>
            </a:r>
          </a:p>
          <a:p>
            <a:endParaRPr lang="en-US" sz="2400" dirty="0"/>
          </a:p>
          <a:p>
            <a:r>
              <a:rPr lang="en-US" sz="2400" dirty="0"/>
              <a:t>Contact ADEC to ensure proper landfill </a:t>
            </a:r>
            <a:r>
              <a:rPr lang="en-US" sz="2400" dirty="0" smtClean="0"/>
              <a:t>permits</a:t>
            </a:r>
          </a:p>
          <a:p>
            <a:endParaRPr lang="en-US" sz="2400" dirty="0"/>
          </a:p>
          <a:p>
            <a:r>
              <a:rPr lang="en-US" sz="2400" dirty="0"/>
              <a:t>Work with the Community for mutual benefit</a:t>
            </a:r>
          </a:p>
          <a:p>
            <a:endParaRPr lang="en-US" sz="2400" dirty="0" smtClean="0"/>
          </a:p>
          <a:p>
            <a:pPr marL="0" indent="0">
              <a:buNone/>
            </a:pPr>
            <a:endParaRPr lang="en-US" sz="2400" dirty="0" smtClean="0"/>
          </a:p>
          <a:p>
            <a:pPr marL="0" indent="0">
              <a:buNone/>
            </a:pPr>
            <a:endParaRPr lang="en-US" sz="2400" dirty="0" smtClean="0"/>
          </a:p>
          <a:p>
            <a:pPr marL="0" indent="0">
              <a:buNone/>
            </a:pPr>
            <a:r>
              <a:rPr lang="en-US" sz="2400" dirty="0" smtClean="0"/>
              <a:t> </a:t>
            </a:r>
          </a:p>
          <a:p>
            <a:endParaRPr lang="en-US" sz="2400" dirty="0"/>
          </a:p>
          <a:p>
            <a:pPr marL="0" indent="0">
              <a:buNone/>
            </a:pPr>
            <a:endParaRPr lang="en-US" sz="2400" dirty="0" smtClean="0"/>
          </a:p>
          <a:p>
            <a:endParaRPr lang="en-US" sz="2400" dirty="0"/>
          </a:p>
        </p:txBody>
      </p:sp>
    </p:spTree>
    <p:extLst>
      <p:ext uri="{BB962C8B-B14F-4D97-AF65-F5344CB8AC3E}">
        <p14:creationId xmlns:p14="http://schemas.microsoft.com/office/powerpoint/2010/main" val="2527520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902" b="9125"/>
          <a:stretch/>
        </p:blipFill>
        <p:spPr>
          <a:xfrm>
            <a:off x="473726" y="0"/>
            <a:ext cx="11027884" cy="6862603"/>
          </a:xfrm>
          <a:prstGeom prst="rect">
            <a:avLst/>
          </a:prstGeom>
        </p:spPr>
      </p:pic>
    </p:spTree>
    <p:extLst>
      <p:ext uri="{BB962C8B-B14F-4D97-AF65-F5344CB8AC3E}">
        <p14:creationId xmlns:p14="http://schemas.microsoft.com/office/powerpoint/2010/main" val="1804320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017" b="8298"/>
          <a:stretch/>
        </p:blipFill>
        <p:spPr>
          <a:xfrm>
            <a:off x="385589" y="0"/>
            <a:ext cx="11490593" cy="6867269"/>
          </a:xfrm>
          <a:prstGeom prst="rect">
            <a:avLst/>
          </a:prstGeom>
        </p:spPr>
      </p:pic>
    </p:spTree>
    <p:extLst>
      <p:ext uri="{BB962C8B-B14F-4D97-AF65-F5344CB8AC3E}">
        <p14:creationId xmlns:p14="http://schemas.microsoft.com/office/powerpoint/2010/main" val="708696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6984" y="154113"/>
            <a:ext cx="5066270" cy="830997"/>
          </a:xfrm>
          <a:prstGeom prst="rect">
            <a:avLst/>
          </a:prstGeom>
          <a:noFill/>
          <a:ln>
            <a:solidFill>
              <a:schemeClr val="tx1"/>
            </a:solidFill>
            <a:prstDash val="lgDash"/>
          </a:ln>
        </p:spPr>
        <p:txBody>
          <a:bodyPr wrap="square" rtlCol="0">
            <a:spAutoFit/>
          </a:bodyPr>
          <a:lstStyle/>
          <a:p>
            <a:pPr algn="ctr" defTabSz="914400"/>
            <a:r>
              <a:rPr lang="en-US" sz="2400" dirty="0">
                <a:solidFill>
                  <a:prstClr val="white"/>
                </a:solidFill>
                <a:latin typeface="Georgia" panose="02040502050405020303" pitchFamily="18" charset="0"/>
              </a:rPr>
              <a:t>ADEC </a:t>
            </a:r>
          </a:p>
          <a:p>
            <a:pPr algn="ctr" defTabSz="914400"/>
            <a:r>
              <a:rPr lang="en-US" sz="2400" dirty="0">
                <a:solidFill>
                  <a:prstClr val="white"/>
                </a:solidFill>
                <a:latin typeface="Georgia" panose="02040502050405020303" pitchFamily="18" charset="0"/>
              </a:rPr>
              <a:t>Solid Waste Program Contacts</a:t>
            </a:r>
          </a:p>
        </p:txBody>
      </p:sp>
      <p:sp>
        <p:nvSpPr>
          <p:cNvPr id="5" name="TextBox 4"/>
          <p:cNvSpPr txBox="1"/>
          <p:nvPr/>
        </p:nvSpPr>
        <p:spPr>
          <a:xfrm>
            <a:off x="2109627" y="154113"/>
            <a:ext cx="1567922" cy="584775"/>
          </a:xfrm>
          <a:prstGeom prst="rect">
            <a:avLst/>
          </a:prstGeom>
          <a:noFill/>
          <a:ln>
            <a:noFill/>
          </a:ln>
        </p:spPr>
        <p:txBody>
          <a:bodyPr wrap="square" rtlCol="0">
            <a:spAutoFit/>
          </a:bodyPr>
          <a:lstStyle/>
          <a:p>
            <a:pPr algn="ctr" defTabSz="914400"/>
            <a:r>
              <a:rPr lang="en-US" sz="1600" dirty="0">
                <a:solidFill>
                  <a:prstClr val="white"/>
                </a:solidFill>
                <a:latin typeface="Georgia" panose="02040502050405020303" pitchFamily="18" charset="0"/>
              </a:rPr>
              <a:t>Rural </a:t>
            </a:r>
          </a:p>
          <a:p>
            <a:pPr algn="ctr" defTabSz="914400"/>
            <a:r>
              <a:rPr lang="en-US" sz="1600" u="sng" dirty="0">
                <a:solidFill>
                  <a:prstClr val="white"/>
                </a:solidFill>
                <a:latin typeface="Georgia" panose="02040502050405020303" pitchFamily="18" charset="0"/>
              </a:rPr>
              <a:t>Landfills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5000" t="9182" r="16832"/>
          <a:stretch/>
        </p:blipFill>
        <p:spPr>
          <a:xfrm>
            <a:off x="2320247" y="2809520"/>
            <a:ext cx="1097280" cy="1096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descr="Trisha Bower"/>
          <p:cNvPicPr>
            <a:picLocks noChangeAspect="1" noChangeArrowheads="1"/>
          </p:cNvPicPr>
          <p:nvPr/>
        </p:nvPicPr>
        <p:blipFill rotWithShape="1">
          <a:blip r:embed="rId3" cstate="print"/>
          <a:srcRect l="6593" r="12901" b="13981"/>
          <a:stretch/>
        </p:blipFill>
        <p:spPr bwMode="auto">
          <a:xfrm>
            <a:off x="2318295" y="799729"/>
            <a:ext cx="1097280" cy="1095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1847363" y="1925953"/>
            <a:ext cx="2082296" cy="738664"/>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Trisha Bower</a:t>
            </a:r>
          </a:p>
          <a:p>
            <a:pPr algn="ctr" defTabSz="914400"/>
            <a:r>
              <a:rPr lang="en-US" sz="1400" dirty="0">
                <a:solidFill>
                  <a:prstClr val="white"/>
                </a:solidFill>
                <a:latin typeface="Georgia" panose="02040502050405020303" pitchFamily="18" charset="0"/>
              </a:rPr>
              <a:t>Northern &amp; Interior</a:t>
            </a:r>
          </a:p>
          <a:p>
            <a:pPr algn="ctr" defTabSz="914400"/>
            <a:r>
              <a:rPr lang="en-US" sz="1400" b="1" dirty="0">
                <a:solidFill>
                  <a:prstClr val="white"/>
                </a:solidFill>
                <a:latin typeface="Georgia" panose="02040502050405020303" pitchFamily="18" charset="0"/>
              </a:rPr>
              <a:t>451-2174</a:t>
            </a:r>
          </a:p>
        </p:txBody>
      </p:sp>
      <p:sp>
        <p:nvSpPr>
          <p:cNvPr id="15" name="TextBox 14"/>
          <p:cNvSpPr txBox="1"/>
          <p:nvPr/>
        </p:nvSpPr>
        <p:spPr>
          <a:xfrm>
            <a:off x="1875499" y="3954421"/>
            <a:ext cx="2021027" cy="738664"/>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Sarah Durand</a:t>
            </a:r>
          </a:p>
          <a:p>
            <a:pPr algn="ctr" defTabSz="914400"/>
            <a:r>
              <a:rPr lang="en-US" sz="1400" dirty="0">
                <a:solidFill>
                  <a:prstClr val="white"/>
                </a:solidFill>
                <a:latin typeface="Georgia" panose="02040502050405020303" pitchFamily="18" charset="0"/>
              </a:rPr>
              <a:t>Interior/Upper Yukon</a:t>
            </a:r>
          </a:p>
          <a:p>
            <a:pPr algn="ctr" defTabSz="914400"/>
            <a:r>
              <a:rPr lang="en-US" sz="1400" b="1" dirty="0">
                <a:solidFill>
                  <a:prstClr val="white"/>
                </a:solidFill>
                <a:latin typeface="Georgia" panose="02040502050405020303" pitchFamily="18" charset="0"/>
              </a:rPr>
              <a:t>451-2761</a:t>
            </a:r>
          </a:p>
        </p:txBody>
      </p:sp>
      <p:sp>
        <p:nvSpPr>
          <p:cNvPr id="16" name="TextBox 15"/>
          <p:cNvSpPr txBox="1"/>
          <p:nvPr/>
        </p:nvSpPr>
        <p:spPr>
          <a:xfrm>
            <a:off x="3743130" y="5551678"/>
            <a:ext cx="2009709" cy="738664"/>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Hannah Sullivan</a:t>
            </a:r>
          </a:p>
          <a:p>
            <a:pPr algn="ctr" defTabSz="914400"/>
            <a:r>
              <a:rPr lang="en-US" sz="1400" dirty="0">
                <a:solidFill>
                  <a:prstClr val="white"/>
                </a:solidFill>
                <a:latin typeface="Georgia" panose="02040502050405020303" pitchFamily="18" charset="0"/>
              </a:rPr>
              <a:t>Southeast/NW Arctic</a:t>
            </a:r>
          </a:p>
          <a:p>
            <a:pPr algn="ctr" defTabSz="914400"/>
            <a:r>
              <a:rPr lang="en-US" sz="1400" b="1" dirty="0">
                <a:solidFill>
                  <a:prstClr val="white"/>
                </a:solidFill>
                <a:latin typeface="Georgia" panose="02040502050405020303" pitchFamily="18" charset="0"/>
              </a:rPr>
              <a:t>465-5318</a:t>
            </a:r>
          </a:p>
        </p:txBody>
      </p:sp>
      <p:sp>
        <p:nvSpPr>
          <p:cNvPr id="18" name="TextBox 17"/>
          <p:cNvSpPr txBox="1"/>
          <p:nvPr/>
        </p:nvSpPr>
        <p:spPr>
          <a:xfrm>
            <a:off x="1630425" y="6027433"/>
            <a:ext cx="2449530" cy="738664"/>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Melinna Faw</a:t>
            </a:r>
          </a:p>
          <a:p>
            <a:pPr algn="ctr" defTabSz="914400"/>
            <a:r>
              <a:rPr lang="en-US" sz="1400" dirty="0">
                <a:solidFill>
                  <a:prstClr val="white"/>
                </a:solidFill>
                <a:latin typeface="Georgia" panose="02040502050405020303" pitchFamily="18" charset="0"/>
              </a:rPr>
              <a:t>Kuskokwim/Aleutians East</a:t>
            </a:r>
          </a:p>
          <a:p>
            <a:pPr algn="ctr" defTabSz="914400"/>
            <a:r>
              <a:rPr lang="en-US" sz="1400" b="1" dirty="0">
                <a:solidFill>
                  <a:prstClr val="white"/>
                </a:solidFill>
                <a:latin typeface="Georgia" panose="02040502050405020303" pitchFamily="18" charset="0"/>
              </a:rPr>
              <a:t>269-7642</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5000" t="2429" r="3991" b="5979"/>
          <a:stretch/>
        </p:blipFill>
        <p:spPr>
          <a:xfrm>
            <a:off x="4166083" y="2124091"/>
            <a:ext cx="1097280" cy="1097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3479276" y="3273546"/>
            <a:ext cx="2512093" cy="954107"/>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Stephen Price</a:t>
            </a:r>
          </a:p>
          <a:p>
            <a:pPr algn="ctr" defTabSz="914400"/>
            <a:r>
              <a:rPr lang="en-US" sz="1400" dirty="0">
                <a:solidFill>
                  <a:prstClr val="white"/>
                </a:solidFill>
                <a:latin typeface="Georgia" panose="02040502050405020303" pitchFamily="18" charset="0"/>
              </a:rPr>
              <a:t>Bristol Bay, Lake &amp; Penn </a:t>
            </a:r>
          </a:p>
          <a:p>
            <a:pPr algn="ctr" defTabSz="914400"/>
            <a:r>
              <a:rPr lang="en-US" sz="1400" dirty="0">
                <a:solidFill>
                  <a:prstClr val="white"/>
                </a:solidFill>
                <a:latin typeface="Georgia" panose="02040502050405020303" pitchFamily="18" charset="0"/>
              </a:rPr>
              <a:t>Kodiak, Lower Yukon</a:t>
            </a:r>
          </a:p>
          <a:p>
            <a:pPr algn="ctr" defTabSz="914400"/>
            <a:r>
              <a:rPr lang="en-US" sz="1400" b="1" dirty="0">
                <a:solidFill>
                  <a:prstClr val="white"/>
                </a:solidFill>
                <a:latin typeface="Georgia" panose="02040502050405020303" pitchFamily="18" charset="0"/>
              </a:rPr>
              <a:t>269-7467</a:t>
            </a:r>
          </a:p>
        </p:txBody>
      </p:sp>
      <p:sp>
        <p:nvSpPr>
          <p:cNvPr id="21" name="TextBox 20"/>
          <p:cNvSpPr txBox="1"/>
          <p:nvPr/>
        </p:nvSpPr>
        <p:spPr>
          <a:xfrm>
            <a:off x="8208917" y="98804"/>
            <a:ext cx="2259434" cy="646331"/>
          </a:xfrm>
          <a:prstGeom prst="rect">
            <a:avLst/>
          </a:prstGeom>
          <a:noFill/>
          <a:ln>
            <a:noFill/>
          </a:ln>
        </p:spPr>
        <p:txBody>
          <a:bodyPr wrap="square" rtlCol="0">
            <a:spAutoFit/>
          </a:bodyPr>
          <a:lstStyle/>
          <a:p>
            <a:pPr algn="ctr" defTabSz="914400"/>
            <a:r>
              <a:rPr lang="en-US" u="sng" dirty="0">
                <a:solidFill>
                  <a:prstClr val="white"/>
                </a:solidFill>
                <a:latin typeface="Georgia" panose="02040502050405020303" pitchFamily="18" charset="0"/>
              </a:rPr>
              <a:t>Other </a:t>
            </a:r>
          </a:p>
          <a:p>
            <a:pPr algn="ctr" defTabSz="914400"/>
            <a:r>
              <a:rPr lang="en-US" u="sng" dirty="0">
                <a:solidFill>
                  <a:prstClr val="white"/>
                </a:solidFill>
                <a:latin typeface="Georgia" panose="02040502050405020303" pitchFamily="18" charset="0"/>
              </a:rPr>
              <a:t>Landfills</a:t>
            </a:r>
          </a:p>
        </p:txBody>
      </p:sp>
      <p:sp>
        <p:nvSpPr>
          <p:cNvPr id="22" name="TextBox 21"/>
          <p:cNvSpPr txBox="1"/>
          <p:nvPr/>
        </p:nvSpPr>
        <p:spPr>
          <a:xfrm>
            <a:off x="8192048" y="1823857"/>
            <a:ext cx="2259434" cy="892552"/>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Kaylie Holland</a:t>
            </a:r>
          </a:p>
          <a:p>
            <a:pPr algn="ctr" defTabSz="914400"/>
            <a:r>
              <a:rPr lang="en-US" sz="1200" dirty="0">
                <a:solidFill>
                  <a:prstClr val="white"/>
                </a:solidFill>
                <a:latin typeface="Georgia" panose="02040502050405020303" pitchFamily="18" charset="0"/>
              </a:rPr>
              <a:t>Large Municipal Landfills</a:t>
            </a:r>
          </a:p>
          <a:p>
            <a:pPr algn="ctr" defTabSz="914400"/>
            <a:r>
              <a:rPr lang="en-US" sz="1200" dirty="0">
                <a:solidFill>
                  <a:prstClr val="white"/>
                </a:solidFill>
                <a:latin typeface="Georgia" panose="02040502050405020303" pitchFamily="18" charset="0"/>
              </a:rPr>
              <a:t>Southcentral/Western</a:t>
            </a:r>
          </a:p>
          <a:p>
            <a:pPr algn="ctr" defTabSz="914400"/>
            <a:r>
              <a:rPr lang="en-US" sz="1400" b="1" dirty="0">
                <a:solidFill>
                  <a:prstClr val="white"/>
                </a:solidFill>
                <a:latin typeface="Georgia" panose="02040502050405020303" pitchFamily="18" charset="0"/>
              </a:rPr>
              <a:t>269-7626</a:t>
            </a:r>
          </a:p>
        </p:txBody>
      </p:sp>
      <p:pic>
        <p:nvPicPr>
          <p:cNvPr id="6" name="Picture 5"/>
          <p:cNvPicPr>
            <a:picLocks noChangeAspect="1"/>
          </p:cNvPicPr>
          <p:nvPr/>
        </p:nvPicPr>
        <p:blipFill rotWithShape="1">
          <a:blip r:embed="rId5"/>
          <a:srcRect l="15611" t="12123" r="18705"/>
          <a:stretch/>
        </p:blipFill>
        <p:spPr>
          <a:xfrm>
            <a:off x="8800218" y="2763167"/>
            <a:ext cx="1095579"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8208916" y="3861091"/>
            <a:ext cx="2259434" cy="892552"/>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Neil Lehner</a:t>
            </a:r>
          </a:p>
          <a:p>
            <a:pPr algn="ctr" defTabSz="914400"/>
            <a:r>
              <a:rPr lang="en-US" sz="1200" dirty="0">
                <a:solidFill>
                  <a:prstClr val="white"/>
                </a:solidFill>
                <a:latin typeface="Georgia" panose="02040502050405020303" pitchFamily="18" charset="0"/>
              </a:rPr>
              <a:t>Municipal/Industrial Landfills</a:t>
            </a:r>
          </a:p>
          <a:p>
            <a:pPr algn="ctr" defTabSz="914400"/>
            <a:r>
              <a:rPr lang="en-US" sz="1200" dirty="0">
                <a:solidFill>
                  <a:prstClr val="white"/>
                </a:solidFill>
                <a:latin typeface="Georgia" panose="02040502050405020303" pitchFamily="18" charset="0"/>
              </a:rPr>
              <a:t>Northern/Interior</a:t>
            </a:r>
          </a:p>
          <a:p>
            <a:pPr algn="ctr" defTabSz="914400"/>
            <a:r>
              <a:rPr lang="en-US" sz="1400" b="1" dirty="0">
                <a:solidFill>
                  <a:prstClr val="white"/>
                </a:solidFill>
                <a:latin typeface="Georgia" panose="02040502050405020303" pitchFamily="18" charset="0"/>
              </a:rPr>
              <a:t>451-2134</a:t>
            </a:r>
          </a:p>
        </p:txBody>
      </p:sp>
      <p:pic>
        <p:nvPicPr>
          <p:cNvPr id="7" name="Picture 6"/>
          <p:cNvPicPr>
            <a:picLocks noChangeAspect="1"/>
          </p:cNvPicPr>
          <p:nvPr/>
        </p:nvPicPr>
        <p:blipFill rotWithShape="1">
          <a:blip r:embed="rId6"/>
          <a:srcRect l="25588" t="5175" r="21974" b="31830"/>
          <a:stretch/>
        </p:blipFill>
        <p:spPr>
          <a:xfrm>
            <a:off x="8804520" y="4831479"/>
            <a:ext cx="1097280" cy="1097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8343152" y="5918441"/>
            <a:ext cx="2009709" cy="892552"/>
          </a:xfrm>
          <a:prstGeom prst="rect">
            <a:avLst/>
          </a:prstGeom>
          <a:noFill/>
        </p:spPr>
        <p:txBody>
          <a:bodyPr wrap="square" rtlCol="0">
            <a:spAutoFit/>
          </a:bodyPr>
          <a:lstStyle/>
          <a:p>
            <a:pPr algn="ctr" defTabSz="914400"/>
            <a:r>
              <a:rPr lang="en-US" sz="1400" b="1" dirty="0">
                <a:solidFill>
                  <a:prstClr val="white"/>
                </a:solidFill>
                <a:latin typeface="Georgia" panose="02040502050405020303" pitchFamily="18" charset="0"/>
              </a:rPr>
              <a:t>Reese Thieme</a:t>
            </a:r>
          </a:p>
          <a:p>
            <a:pPr algn="ctr" defTabSz="914400"/>
            <a:r>
              <a:rPr lang="en-US" sz="1200" dirty="0">
                <a:solidFill>
                  <a:prstClr val="white"/>
                </a:solidFill>
                <a:latin typeface="Georgia" panose="02040502050405020303" pitchFamily="18" charset="0"/>
              </a:rPr>
              <a:t>Oil and Gas Facilities</a:t>
            </a:r>
          </a:p>
          <a:p>
            <a:pPr algn="ctr" defTabSz="914400"/>
            <a:r>
              <a:rPr lang="en-US" sz="1200" dirty="0">
                <a:solidFill>
                  <a:prstClr val="white"/>
                </a:solidFill>
                <a:latin typeface="Georgia" panose="02040502050405020303" pitchFamily="18" charset="0"/>
              </a:rPr>
              <a:t>Statewide</a:t>
            </a:r>
          </a:p>
          <a:p>
            <a:pPr algn="ctr" defTabSz="914400"/>
            <a:r>
              <a:rPr lang="en-US" sz="1400" b="1" dirty="0">
                <a:solidFill>
                  <a:prstClr val="white"/>
                </a:solidFill>
                <a:latin typeface="Georgia" panose="02040502050405020303" pitchFamily="18" charset="0"/>
              </a:rPr>
              <a:t>269-7590</a:t>
            </a:r>
          </a:p>
        </p:txBody>
      </p:sp>
      <p:sp>
        <p:nvSpPr>
          <p:cNvPr id="8" name="TextBox 7"/>
          <p:cNvSpPr txBox="1"/>
          <p:nvPr/>
        </p:nvSpPr>
        <p:spPr>
          <a:xfrm>
            <a:off x="5801725" y="2379666"/>
            <a:ext cx="2332234" cy="954107"/>
          </a:xfrm>
          <a:prstGeom prst="rect">
            <a:avLst/>
          </a:prstGeom>
          <a:noFill/>
        </p:spPr>
        <p:txBody>
          <a:bodyPr wrap="square" rtlCol="0">
            <a:spAutoFit/>
          </a:bodyPr>
          <a:lstStyle/>
          <a:p>
            <a:pPr algn="ctr" defTabSz="914400"/>
            <a:r>
              <a:rPr lang="en-US" sz="1200" dirty="0">
                <a:solidFill>
                  <a:prstClr val="white"/>
                </a:solidFill>
                <a:latin typeface="Georgia" panose="02040502050405020303" pitchFamily="18" charset="0"/>
              </a:rPr>
              <a:t>Southcentral/Western</a:t>
            </a:r>
          </a:p>
          <a:p>
            <a:pPr algn="ctr" defTabSz="914400"/>
            <a:r>
              <a:rPr lang="en-US" sz="1400" dirty="0">
                <a:solidFill>
                  <a:prstClr val="white"/>
                </a:solidFill>
                <a:latin typeface="Georgia" panose="02040502050405020303" pitchFamily="18" charset="0"/>
              </a:rPr>
              <a:t>Regional Manager</a:t>
            </a:r>
          </a:p>
          <a:p>
            <a:pPr algn="ctr" defTabSz="914400"/>
            <a:r>
              <a:rPr lang="en-US" sz="1400" b="1" dirty="0">
                <a:solidFill>
                  <a:prstClr val="white"/>
                </a:solidFill>
                <a:latin typeface="Georgia" panose="02040502050405020303" pitchFamily="18" charset="0"/>
              </a:rPr>
              <a:t>Lori Aldrich</a:t>
            </a:r>
          </a:p>
          <a:p>
            <a:pPr algn="ctr" defTabSz="914400"/>
            <a:r>
              <a:rPr lang="en-US" sz="1400" b="1" dirty="0">
                <a:solidFill>
                  <a:prstClr val="white"/>
                </a:solidFill>
                <a:latin typeface="Georgia" panose="02040502050405020303" pitchFamily="18" charset="0"/>
              </a:rPr>
              <a:t>269-7622</a:t>
            </a:r>
          </a:p>
        </p:txBody>
      </p:sp>
      <p:sp>
        <p:nvSpPr>
          <p:cNvPr id="25" name="TextBox 24"/>
          <p:cNvSpPr txBox="1"/>
          <p:nvPr/>
        </p:nvSpPr>
        <p:spPr>
          <a:xfrm>
            <a:off x="5744200" y="3444398"/>
            <a:ext cx="2565652" cy="954107"/>
          </a:xfrm>
          <a:prstGeom prst="rect">
            <a:avLst/>
          </a:prstGeom>
          <a:noFill/>
        </p:spPr>
        <p:txBody>
          <a:bodyPr wrap="square" rtlCol="0">
            <a:spAutoFit/>
          </a:bodyPr>
          <a:lstStyle/>
          <a:p>
            <a:pPr algn="ctr" defTabSz="914400"/>
            <a:r>
              <a:rPr lang="en-US" sz="1200" dirty="0">
                <a:solidFill>
                  <a:prstClr val="white"/>
                </a:solidFill>
                <a:latin typeface="Georgia" panose="02040502050405020303" pitchFamily="18" charset="0"/>
              </a:rPr>
              <a:t>Northern/Interior/Southeast</a:t>
            </a:r>
          </a:p>
          <a:p>
            <a:pPr algn="ctr" defTabSz="914400"/>
            <a:r>
              <a:rPr lang="en-US" sz="1400" dirty="0">
                <a:solidFill>
                  <a:prstClr val="white"/>
                </a:solidFill>
                <a:latin typeface="Georgia" panose="02040502050405020303" pitchFamily="18" charset="0"/>
              </a:rPr>
              <a:t>Regional Manager</a:t>
            </a:r>
          </a:p>
          <a:p>
            <a:pPr algn="ctr" defTabSz="914400"/>
            <a:r>
              <a:rPr lang="en-US" sz="1400" b="1" dirty="0">
                <a:solidFill>
                  <a:prstClr val="white"/>
                </a:solidFill>
                <a:latin typeface="Georgia" panose="02040502050405020303" pitchFamily="18" charset="0"/>
              </a:rPr>
              <a:t>Doug Buteyn</a:t>
            </a:r>
          </a:p>
          <a:p>
            <a:pPr algn="ctr" defTabSz="914400"/>
            <a:r>
              <a:rPr lang="en-US" sz="1400" b="1" dirty="0">
                <a:solidFill>
                  <a:prstClr val="white"/>
                </a:solidFill>
                <a:latin typeface="Georgia" panose="02040502050405020303" pitchFamily="18" charset="0"/>
              </a:rPr>
              <a:t>451-2135</a:t>
            </a:r>
          </a:p>
        </p:txBody>
      </p:sp>
      <p:sp>
        <p:nvSpPr>
          <p:cNvPr id="9" name="TextBox 8"/>
          <p:cNvSpPr txBox="1"/>
          <p:nvPr/>
        </p:nvSpPr>
        <p:spPr>
          <a:xfrm>
            <a:off x="5951014" y="4507415"/>
            <a:ext cx="2118365" cy="738664"/>
          </a:xfrm>
          <a:prstGeom prst="rect">
            <a:avLst/>
          </a:prstGeom>
          <a:noFill/>
        </p:spPr>
        <p:txBody>
          <a:bodyPr wrap="square" rtlCol="0">
            <a:spAutoFit/>
          </a:bodyPr>
          <a:lstStyle/>
          <a:p>
            <a:pPr algn="ctr" defTabSz="914400"/>
            <a:r>
              <a:rPr lang="en-US" sz="1400" dirty="0">
                <a:solidFill>
                  <a:prstClr val="white"/>
                </a:solidFill>
                <a:latin typeface="Georgia" panose="02040502050405020303" pitchFamily="18" charset="0"/>
              </a:rPr>
              <a:t>General Program Info</a:t>
            </a:r>
          </a:p>
          <a:p>
            <a:pPr algn="ctr" defTabSz="914400"/>
            <a:r>
              <a:rPr lang="en-US" sz="1400" b="1" dirty="0">
                <a:solidFill>
                  <a:prstClr val="white"/>
                </a:solidFill>
                <a:latin typeface="Georgia" panose="02040502050405020303" pitchFamily="18" charset="0"/>
              </a:rPr>
              <a:t>Rebecca Colvin</a:t>
            </a:r>
          </a:p>
          <a:p>
            <a:pPr algn="ctr" defTabSz="914400"/>
            <a:r>
              <a:rPr lang="en-US" sz="1400" b="1" dirty="0">
                <a:solidFill>
                  <a:prstClr val="white"/>
                </a:solidFill>
                <a:latin typeface="Georgia" panose="02040502050405020303" pitchFamily="18" charset="0"/>
              </a:rPr>
              <a:t>269-7802</a:t>
            </a:r>
          </a:p>
        </p:txBody>
      </p:sp>
      <p:sp>
        <p:nvSpPr>
          <p:cNvPr id="26" name="TextBox 25"/>
          <p:cNvSpPr txBox="1"/>
          <p:nvPr/>
        </p:nvSpPr>
        <p:spPr>
          <a:xfrm>
            <a:off x="5926367" y="5354991"/>
            <a:ext cx="2200680" cy="1169551"/>
          </a:xfrm>
          <a:prstGeom prst="rect">
            <a:avLst/>
          </a:prstGeom>
          <a:noFill/>
        </p:spPr>
        <p:txBody>
          <a:bodyPr wrap="square" rtlCol="0">
            <a:spAutoFit/>
          </a:bodyPr>
          <a:lstStyle/>
          <a:p>
            <a:pPr algn="ctr" defTabSz="914400"/>
            <a:r>
              <a:rPr lang="en-US" sz="1400" dirty="0">
                <a:solidFill>
                  <a:prstClr val="white"/>
                </a:solidFill>
                <a:latin typeface="Georgia" panose="02040502050405020303" pitchFamily="18" charset="0"/>
              </a:rPr>
              <a:t>Water Monitoring &amp;</a:t>
            </a:r>
          </a:p>
          <a:p>
            <a:pPr algn="ctr" defTabSz="914400"/>
            <a:r>
              <a:rPr lang="en-US" sz="1400" dirty="0">
                <a:solidFill>
                  <a:prstClr val="white"/>
                </a:solidFill>
                <a:latin typeface="Georgia" panose="02040502050405020303" pitchFamily="18" charset="0"/>
              </a:rPr>
              <a:t>Technical Assistance</a:t>
            </a:r>
          </a:p>
          <a:p>
            <a:pPr algn="ctr" defTabSz="914400"/>
            <a:r>
              <a:rPr lang="en-US" sz="1400" b="1" dirty="0">
                <a:solidFill>
                  <a:prstClr val="white"/>
                </a:solidFill>
                <a:latin typeface="Georgia" panose="02040502050405020303" pitchFamily="18" charset="0"/>
              </a:rPr>
              <a:t>Young Ha</a:t>
            </a:r>
          </a:p>
          <a:p>
            <a:pPr algn="ctr" defTabSz="914400"/>
            <a:r>
              <a:rPr lang="en-US" sz="1400" b="1" dirty="0">
                <a:solidFill>
                  <a:prstClr val="white"/>
                </a:solidFill>
                <a:latin typeface="Georgia" panose="02040502050405020303" pitchFamily="18" charset="0"/>
              </a:rPr>
              <a:t>269-1099</a:t>
            </a:r>
          </a:p>
          <a:p>
            <a:pPr algn="ctr" defTabSz="914400"/>
            <a:endParaRPr lang="en-US" sz="1400" dirty="0">
              <a:solidFill>
                <a:prstClr val="white"/>
              </a:solidFill>
              <a:latin typeface="Georgia" panose="02040502050405020303" pitchFamily="18" charset="0"/>
            </a:endParaRPr>
          </a:p>
        </p:txBody>
      </p:sp>
      <p:sp>
        <p:nvSpPr>
          <p:cNvPr id="27" name="TextBox 26"/>
          <p:cNvSpPr txBox="1"/>
          <p:nvPr/>
        </p:nvSpPr>
        <p:spPr>
          <a:xfrm>
            <a:off x="5789967" y="1927907"/>
            <a:ext cx="2259434" cy="369332"/>
          </a:xfrm>
          <a:prstGeom prst="rect">
            <a:avLst/>
          </a:prstGeom>
          <a:noFill/>
          <a:ln>
            <a:noFill/>
          </a:ln>
        </p:spPr>
        <p:txBody>
          <a:bodyPr wrap="square" rtlCol="0">
            <a:spAutoFit/>
          </a:bodyPr>
          <a:lstStyle/>
          <a:p>
            <a:pPr algn="ctr" defTabSz="914400"/>
            <a:r>
              <a:rPr lang="en-US" u="sng" dirty="0">
                <a:solidFill>
                  <a:prstClr val="white"/>
                </a:solidFill>
                <a:latin typeface="Georgia" panose="02040502050405020303" pitchFamily="18" charset="0"/>
              </a:rPr>
              <a:t>Statewide</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6753" t="5029" r="-643" b="37278"/>
          <a:stretch/>
        </p:blipFill>
        <p:spPr>
          <a:xfrm>
            <a:off x="8773125" y="738887"/>
            <a:ext cx="1097280"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a:stretch>
            <a:fillRect/>
          </a:stretch>
        </p:blipFill>
        <p:spPr>
          <a:xfrm>
            <a:off x="2286335" y="4808847"/>
            <a:ext cx="1174043" cy="1174043"/>
          </a:xfrm>
          <a:prstGeom prst="rect">
            <a:avLst/>
          </a:prstGeom>
        </p:spPr>
      </p:pic>
      <p:pic>
        <p:nvPicPr>
          <p:cNvPr id="28" name="Picture 27"/>
          <p:cNvPicPr>
            <a:picLocks noChangeAspect="1"/>
          </p:cNvPicPr>
          <p:nvPr/>
        </p:nvPicPr>
        <p:blipFill>
          <a:blip r:embed="rId8"/>
          <a:stretch>
            <a:fillRect/>
          </a:stretch>
        </p:blipFill>
        <p:spPr>
          <a:xfrm>
            <a:off x="4129936" y="4323754"/>
            <a:ext cx="1174043" cy="1174043"/>
          </a:xfrm>
          <a:prstGeom prst="rect">
            <a:avLst/>
          </a:prstGeom>
        </p:spPr>
      </p:pic>
      <p:sp>
        <p:nvSpPr>
          <p:cNvPr id="29" name="TextBox 28"/>
          <p:cNvSpPr txBox="1"/>
          <p:nvPr/>
        </p:nvSpPr>
        <p:spPr>
          <a:xfrm>
            <a:off x="3566984" y="1056617"/>
            <a:ext cx="5066270" cy="923330"/>
          </a:xfrm>
          <a:prstGeom prst="rect">
            <a:avLst/>
          </a:prstGeom>
          <a:noFill/>
          <a:ln>
            <a:noFill/>
            <a:prstDash val="lgDash"/>
          </a:ln>
        </p:spPr>
        <p:txBody>
          <a:bodyPr wrap="square" rtlCol="0">
            <a:spAutoFit/>
          </a:bodyPr>
          <a:lstStyle/>
          <a:p>
            <a:pPr algn="ctr" defTabSz="914400"/>
            <a:r>
              <a:rPr lang="en-US" dirty="0">
                <a:solidFill>
                  <a:prstClr val="white"/>
                </a:solidFill>
                <a:latin typeface="Georgia" panose="02040502050405020303" pitchFamily="18" charset="0"/>
              </a:rPr>
              <a:t>Program Manager </a:t>
            </a:r>
          </a:p>
          <a:p>
            <a:pPr algn="ctr" defTabSz="914400"/>
            <a:r>
              <a:rPr lang="en-US" dirty="0">
                <a:solidFill>
                  <a:prstClr val="white"/>
                </a:solidFill>
                <a:latin typeface="Georgia" panose="02040502050405020303" pitchFamily="18" charset="0"/>
              </a:rPr>
              <a:t>Bob Blankenburg </a:t>
            </a:r>
          </a:p>
          <a:p>
            <a:pPr algn="ctr" defTabSz="914400"/>
            <a:r>
              <a:rPr lang="en-US" dirty="0">
                <a:solidFill>
                  <a:prstClr val="white"/>
                </a:solidFill>
                <a:latin typeface="Georgia" panose="02040502050405020303" pitchFamily="18" charset="0"/>
              </a:rPr>
              <a:t>907-269-7690</a:t>
            </a:r>
          </a:p>
        </p:txBody>
      </p:sp>
    </p:spTree>
    <p:extLst>
      <p:ext uri="{BB962C8B-B14F-4D97-AF65-F5344CB8AC3E}">
        <p14:creationId xmlns:p14="http://schemas.microsoft.com/office/powerpoint/2010/main" val="404662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13200"/>
          </a:xfrm>
        </p:spPr>
        <p:txBody>
          <a:bodyPr/>
          <a:lstStyle/>
          <a:p>
            <a:r>
              <a:rPr lang="en-US" b="1" dirty="0" smtClean="0"/>
              <a:t>Who are we? What do we do?</a:t>
            </a:r>
            <a:endParaRPr lang="en-US" b="1" dirty="0"/>
          </a:p>
        </p:txBody>
      </p:sp>
      <p:sp>
        <p:nvSpPr>
          <p:cNvPr id="3" name="Content Placeholder 2"/>
          <p:cNvSpPr>
            <a:spLocks noGrp="1"/>
          </p:cNvSpPr>
          <p:nvPr>
            <p:ph idx="1"/>
          </p:nvPr>
        </p:nvSpPr>
        <p:spPr>
          <a:xfrm>
            <a:off x="2592925" y="2522220"/>
            <a:ext cx="6989128" cy="4015740"/>
          </a:xfrm>
        </p:spPr>
        <p:txBody>
          <a:bodyPr>
            <a:noAutofit/>
          </a:bodyPr>
          <a:lstStyle/>
          <a:p>
            <a:r>
              <a:rPr lang="en-US" sz="2000" dirty="0" smtClean="0"/>
              <a:t>Regulate disposal of solid waste in </a:t>
            </a:r>
            <a:r>
              <a:rPr lang="en-US" sz="2000" dirty="0" smtClean="0"/>
              <a:t>Alaska</a:t>
            </a:r>
          </a:p>
          <a:p>
            <a:r>
              <a:rPr lang="en-US" sz="2000" dirty="0" smtClean="0"/>
              <a:t>Increase compliance and permitting of our regulated facilities</a:t>
            </a:r>
            <a:endParaRPr lang="en-US" sz="2000" dirty="0" smtClean="0"/>
          </a:p>
          <a:p>
            <a:r>
              <a:rPr lang="en-US" sz="2000" dirty="0" smtClean="0"/>
              <a:t>Inspect large municipal landfills (every year)</a:t>
            </a:r>
          </a:p>
          <a:p>
            <a:r>
              <a:rPr lang="en-US" sz="2000" dirty="0" smtClean="0"/>
              <a:t>Inspect rural landfills (every three years)</a:t>
            </a:r>
            <a:r>
              <a:rPr lang="en-US" sz="2000" dirty="0" smtClean="0"/>
              <a:t> </a:t>
            </a:r>
          </a:p>
          <a:p>
            <a:r>
              <a:rPr lang="en-US" sz="2000" dirty="0" smtClean="0"/>
              <a:t>Review landfill designs</a:t>
            </a:r>
            <a:endParaRPr lang="en-US" sz="2000" dirty="0" smtClean="0"/>
          </a:p>
          <a:p>
            <a:r>
              <a:rPr lang="en-US" sz="2000" dirty="0" smtClean="0"/>
              <a:t>Provide outreach, education and training</a:t>
            </a:r>
          </a:p>
          <a:p>
            <a:r>
              <a:rPr lang="en-US" sz="2000" dirty="0" smtClean="0"/>
              <a:t>Recommend improvements / Technical assistance</a:t>
            </a:r>
          </a:p>
          <a:p>
            <a:r>
              <a:rPr lang="en-US" sz="2000" dirty="0" smtClean="0"/>
              <a:t>Promote recycling and reuse </a:t>
            </a:r>
          </a:p>
          <a:p>
            <a:endParaRPr lang="en-US" sz="2000" dirty="0" smtClean="0"/>
          </a:p>
          <a:p>
            <a:pPr marL="0" indent="0" algn="ctr">
              <a:buNone/>
            </a:pPr>
            <a:endParaRPr lang="en-US" sz="2000" dirty="0"/>
          </a:p>
        </p:txBody>
      </p:sp>
      <p:sp>
        <p:nvSpPr>
          <p:cNvPr id="4" name="Title 1"/>
          <p:cNvSpPr txBox="1">
            <a:spLocks/>
          </p:cNvSpPr>
          <p:nvPr/>
        </p:nvSpPr>
        <p:spPr>
          <a:xfrm>
            <a:off x="2592924" y="1403985"/>
            <a:ext cx="8911687" cy="105156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Alaska Department of Environmental Conservation </a:t>
            </a:r>
          </a:p>
          <a:p>
            <a:endParaRPr lang="en-US" sz="1700" b="1" dirty="0" smtClean="0"/>
          </a:p>
          <a:p>
            <a:r>
              <a:rPr lang="en-US" b="1" dirty="0" smtClean="0"/>
              <a:t>Solid Waste Program </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053" y="2986294"/>
            <a:ext cx="2211292" cy="2211292"/>
          </a:xfrm>
          <a:prstGeom prst="rect">
            <a:avLst/>
          </a:prstGeom>
        </p:spPr>
      </p:pic>
    </p:spTree>
    <p:extLst>
      <p:ext uri="{BB962C8B-B14F-4D97-AF65-F5344CB8AC3E}">
        <p14:creationId xmlns:p14="http://schemas.microsoft.com/office/powerpoint/2010/main" val="3207485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960" y="275164"/>
            <a:ext cx="9386370" cy="859574"/>
          </a:xfrm>
        </p:spPr>
        <p:txBody>
          <a:bodyPr>
            <a:noAutofit/>
          </a:bodyPr>
          <a:lstStyle/>
          <a:p>
            <a:r>
              <a:rPr lang="en-US" b="1" dirty="0" smtClean="0"/>
              <a:t>Types of Regulated Facilities / Activities  </a:t>
            </a:r>
            <a:endParaRPr lang="en-US" b="1" dirty="0"/>
          </a:p>
        </p:txBody>
      </p:sp>
      <p:sp>
        <p:nvSpPr>
          <p:cNvPr id="10" name="Content Placeholder 2"/>
          <p:cNvSpPr>
            <a:spLocks noGrp="1"/>
          </p:cNvSpPr>
          <p:nvPr>
            <p:ph idx="1"/>
          </p:nvPr>
        </p:nvSpPr>
        <p:spPr>
          <a:xfrm>
            <a:off x="2206741" y="1057620"/>
            <a:ext cx="8312808" cy="5351786"/>
          </a:xfrm>
        </p:spPr>
        <p:txBody>
          <a:bodyPr>
            <a:noAutofit/>
          </a:bodyPr>
          <a:lstStyle/>
          <a:p>
            <a:r>
              <a:rPr lang="en-US" sz="2600" b="1" dirty="0" smtClean="0"/>
              <a:t>Municipal Solid Waste Landfills</a:t>
            </a:r>
          </a:p>
          <a:p>
            <a:pPr lvl="1"/>
            <a:r>
              <a:rPr lang="en-US" sz="2400" dirty="0" smtClean="0"/>
              <a:t>Class I, Class II, Class III</a:t>
            </a:r>
          </a:p>
          <a:p>
            <a:pPr marL="457200" lvl="1" indent="0">
              <a:buNone/>
            </a:pPr>
            <a:endParaRPr lang="en-US" sz="1200" dirty="0" smtClean="0"/>
          </a:p>
          <a:p>
            <a:r>
              <a:rPr lang="en-US" sz="2600" b="1" dirty="0" err="1" smtClean="0"/>
              <a:t>Monofills</a:t>
            </a:r>
            <a:endParaRPr lang="en-US" sz="2600" b="1" dirty="0" smtClean="0"/>
          </a:p>
          <a:p>
            <a:pPr lvl="1"/>
            <a:r>
              <a:rPr lang="en-US" sz="2400" dirty="0" smtClean="0"/>
              <a:t>C&amp;D, sewage solids, asbestos, inert waste, mining waste, drilling waste, wood waste, industrial waste.</a:t>
            </a:r>
          </a:p>
          <a:p>
            <a:pPr lvl="1"/>
            <a:endParaRPr lang="en-US" sz="1200" dirty="0" smtClean="0"/>
          </a:p>
          <a:p>
            <a:r>
              <a:rPr lang="en-US" sz="2600" b="1" dirty="0" smtClean="0"/>
              <a:t>Treatment Facilities</a:t>
            </a:r>
          </a:p>
          <a:p>
            <a:pPr lvl="1"/>
            <a:r>
              <a:rPr lang="en-US" sz="2400" dirty="0" smtClean="0"/>
              <a:t>Drilling waste, medical waste, biosolids and other wastes</a:t>
            </a:r>
          </a:p>
          <a:p>
            <a:pPr lvl="1"/>
            <a:endParaRPr lang="en-US" sz="1200" dirty="0"/>
          </a:p>
          <a:p>
            <a:r>
              <a:rPr lang="en-US" sz="2600" b="1" dirty="0" smtClean="0"/>
              <a:t>Land Application of Biosolids</a:t>
            </a:r>
            <a:endParaRPr lang="en-US" sz="2600" b="1" dirty="0" smtClean="0"/>
          </a:p>
          <a:p>
            <a:pPr marL="0" indent="0">
              <a:buNone/>
            </a:pPr>
            <a:endParaRPr lang="en-US" sz="2400" dirty="0" smtClean="0"/>
          </a:p>
          <a:p>
            <a:endParaRPr lang="en-US" sz="2400" dirty="0"/>
          </a:p>
        </p:txBody>
      </p:sp>
    </p:spTree>
    <p:extLst>
      <p:ext uri="{BB962C8B-B14F-4D97-AF65-F5344CB8AC3E}">
        <p14:creationId xmlns:p14="http://schemas.microsoft.com/office/powerpoint/2010/main" val="2426788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13863" y="323759"/>
            <a:ext cx="3522063" cy="58632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Class I Landfills</a:t>
            </a:r>
            <a:endParaRPr lang="en-US" b="1" dirty="0"/>
          </a:p>
        </p:txBody>
      </p:sp>
      <p:sp>
        <p:nvSpPr>
          <p:cNvPr id="10" name="Content Placeholder 2"/>
          <p:cNvSpPr>
            <a:spLocks noGrp="1"/>
          </p:cNvSpPr>
          <p:nvPr>
            <p:ph idx="1"/>
          </p:nvPr>
        </p:nvSpPr>
        <p:spPr>
          <a:xfrm>
            <a:off x="2218490" y="2150701"/>
            <a:ext cx="8312808" cy="2641637"/>
          </a:xfrm>
        </p:spPr>
        <p:txBody>
          <a:bodyPr>
            <a:noAutofit/>
          </a:bodyPr>
          <a:lstStyle/>
          <a:p>
            <a:r>
              <a:rPr lang="en-US" sz="2400" dirty="0" smtClean="0"/>
              <a:t>Accept more than 20 tons of waste per day</a:t>
            </a:r>
          </a:p>
          <a:p>
            <a:pPr lvl="1"/>
            <a:r>
              <a:rPr lang="en-US" sz="2200" dirty="0" smtClean="0"/>
              <a:t>Anchorage takes 1,000 tons per day</a:t>
            </a:r>
          </a:p>
          <a:p>
            <a:r>
              <a:rPr lang="en-US" sz="2400" dirty="0" smtClean="0"/>
              <a:t>Municipal Solid Waste (MSW) </a:t>
            </a:r>
            <a:r>
              <a:rPr lang="en-US" sz="2400" dirty="0"/>
              <a:t>c</a:t>
            </a:r>
            <a:r>
              <a:rPr lang="en-US" sz="2400" dirty="0" smtClean="0"/>
              <a:t>ells are lined </a:t>
            </a:r>
          </a:p>
          <a:p>
            <a:r>
              <a:rPr lang="en-US" sz="2400" dirty="0" smtClean="0"/>
              <a:t>Waste covered with 6 inches of soil everyday</a:t>
            </a:r>
          </a:p>
          <a:p>
            <a:r>
              <a:rPr lang="en-US" sz="2400" dirty="0" smtClean="0"/>
              <a:t>Leachate (waste + water) collection</a:t>
            </a:r>
          </a:p>
          <a:p>
            <a:r>
              <a:rPr lang="en-US" sz="2400" dirty="0" smtClean="0"/>
              <a:t>Surface or groundwater monitoring (usually 2x year)</a:t>
            </a:r>
          </a:p>
          <a:p>
            <a:r>
              <a:rPr lang="en-US" sz="2400" dirty="0" smtClean="0"/>
              <a:t>Air monitoring (rotting waste produces methane)</a:t>
            </a:r>
          </a:p>
          <a:p>
            <a:r>
              <a:rPr lang="en-US" sz="2400" dirty="0"/>
              <a:t>Manager of Landfill Operations (MOLO) certified Landfill Manager or Operator</a:t>
            </a:r>
          </a:p>
          <a:p>
            <a:pPr marL="0" indent="0">
              <a:buNone/>
            </a:pPr>
            <a:endParaRPr lang="en-US" sz="2400" dirty="0" smtClean="0"/>
          </a:p>
          <a:p>
            <a:endParaRPr lang="en-US" sz="2400" dirty="0"/>
          </a:p>
        </p:txBody>
      </p:sp>
      <p:sp>
        <p:nvSpPr>
          <p:cNvPr id="5" name="Title 1"/>
          <p:cNvSpPr txBox="1">
            <a:spLocks/>
          </p:cNvSpPr>
          <p:nvPr/>
        </p:nvSpPr>
        <p:spPr>
          <a:xfrm>
            <a:off x="2313543" y="1071977"/>
            <a:ext cx="8217756" cy="58632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300" b="1" dirty="0" smtClean="0"/>
              <a:t>Anchorage, Fairbanks, Ft. Wainwright, Juneau, Kodiak, Oxbow, Palmer, Soldotna, Unalaska</a:t>
            </a:r>
            <a:endParaRPr lang="en-US" sz="2300" b="1" dirty="0"/>
          </a:p>
        </p:txBody>
      </p:sp>
    </p:spTree>
    <p:extLst>
      <p:ext uri="{BB962C8B-B14F-4D97-AF65-F5344CB8AC3E}">
        <p14:creationId xmlns:p14="http://schemas.microsoft.com/office/powerpoint/2010/main" val="46424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644790" y="250953"/>
            <a:ext cx="9768686" cy="5665839"/>
          </a:xfrm>
          <a:prstGeom prst="rect">
            <a:avLst/>
          </a:prstGeom>
        </p:spPr>
      </p:pic>
      <p:sp>
        <p:nvSpPr>
          <p:cNvPr id="10" name="Title 1"/>
          <p:cNvSpPr txBox="1">
            <a:spLocks/>
          </p:cNvSpPr>
          <p:nvPr/>
        </p:nvSpPr>
        <p:spPr>
          <a:xfrm>
            <a:off x="3283563" y="6041512"/>
            <a:ext cx="6491140" cy="58632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Anchorage Regional Landfill </a:t>
            </a:r>
            <a:endParaRPr lang="en-US" b="1" dirty="0"/>
          </a:p>
        </p:txBody>
      </p:sp>
    </p:spTree>
    <p:extLst>
      <p:ext uri="{BB962C8B-B14F-4D97-AF65-F5344CB8AC3E}">
        <p14:creationId xmlns:p14="http://schemas.microsoft.com/office/powerpoint/2010/main" val="2136289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26236" y="290707"/>
            <a:ext cx="3707143" cy="55852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Class II Landfills</a:t>
            </a:r>
            <a:endParaRPr lang="en-US" b="1" dirty="0"/>
          </a:p>
        </p:txBody>
      </p:sp>
      <p:sp>
        <p:nvSpPr>
          <p:cNvPr id="10" name="Content Placeholder 2"/>
          <p:cNvSpPr>
            <a:spLocks noGrp="1"/>
          </p:cNvSpPr>
          <p:nvPr>
            <p:ph idx="1"/>
          </p:nvPr>
        </p:nvSpPr>
        <p:spPr>
          <a:xfrm>
            <a:off x="2207473" y="2393072"/>
            <a:ext cx="8312808" cy="2641637"/>
          </a:xfrm>
        </p:spPr>
        <p:txBody>
          <a:bodyPr>
            <a:noAutofit/>
          </a:bodyPr>
          <a:lstStyle/>
          <a:p>
            <a:r>
              <a:rPr lang="en-US" sz="2400" dirty="0" smtClean="0"/>
              <a:t>Accept between 5 and 20 tons of waste per day</a:t>
            </a:r>
          </a:p>
          <a:p>
            <a:r>
              <a:rPr lang="en-US" sz="2400" dirty="0" smtClean="0"/>
              <a:t>Surface or groundwater monitoring (usually 2x year)</a:t>
            </a:r>
          </a:p>
          <a:p>
            <a:r>
              <a:rPr lang="en-US" sz="2400" dirty="0" smtClean="0"/>
              <a:t>Waste covered with soil everyday</a:t>
            </a:r>
          </a:p>
          <a:p>
            <a:r>
              <a:rPr lang="en-US" sz="2400" dirty="0" smtClean="0"/>
              <a:t>Air monitoring (rotting waste produces methane)</a:t>
            </a:r>
          </a:p>
          <a:p>
            <a:r>
              <a:rPr lang="en-US" sz="2400" dirty="0" smtClean="0"/>
              <a:t>MSW Cells are not lined</a:t>
            </a:r>
          </a:p>
          <a:p>
            <a:r>
              <a:rPr lang="en-US" sz="2400" dirty="0" smtClean="0"/>
              <a:t>No leachate collection</a:t>
            </a:r>
          </a:p>
          <a:p>
            <a:r>
              <a:rPr lang="en-US" sz="2400" dirty="0" smtClean="0"/>
              <a:t>Landfill Managers / Operators must have at least Rural Alaska Landfill Operator (RALO)</a:t>
            </a:r>
          </a:p>
        </p:txBody>
      </p:sp>
      <p:sp>
        <p:nvSpPr>
          <p:cNvPr id="7" name="Title 1"/>
          <p:cNvSpPr txBox="1">
            <a:spLocks/>
          </p:cNvSpPr>
          <p:nvPr/>
        </p:nvSpPr>
        <p:spPr>
          <a:xfrm>
            <a:off x="1839817" y="1127062"/>
            <a:ext cx="9474506" cy="988177"/>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t>Barrow, Bethel, Cordova, Delta Junction, Denali, Dillingham, </a:t>
            </a:r>
            <a:r>
              <a:rPr lang="en-US" b="1" dirty="0" err="1" smtClean="0"/>
              <a:t>Eareckson</a:t>
            </a:r>
            <a:r>
              <a:rPr lang="en-US" b="1" dirty="0" smtClean="0"/>
              <a:t> Air Station, Fort Greely, Glennallen, Kotzebue, Naknek, Nome, Valdez</a:t>
            </a:r>
            <a:endParaRPr lang="en-US" b="1" dirty="0"/>
          </a:p>
        </p:txBody>
      </p:sp>
    </p:spTree>
    <p:extLst>
      <p:ext uri="{BB962C8B-B14F-4D97-AF65-F5344CB8AC3E}">
        <p14:creationId xmlns:p14="http://schemas.microsoft.com/office/powerpoint/2010/main" val="1947941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478312" y="5942361"/>
            <a:ext cx="4265041" cy="58632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Naknek</a:t>
            </a:r>
            <a:r>
              <a:rPr lang="en-US" b="1" dirty="0" smtClean="0"/>
              <a:t> </a:t>
            </a:r>
            <a:r>
              <a:rPr lang="en-US" b="1" dirty="0" smtClean="0"/>
              <a:t>Landfill </a:t>
            </a:r>
            <a:endParaRPr lang="en-US" b="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786" b="17418"/>
          <a:stretch/>
        </p:blipFill>
        <p:spPr>
          <a:xfrm>
            <a:off x="1863276" y="308472"/>
            <a:ext cx="9495114" cy="5326407"/>
          </a:xfrm>
          <a:prstGeom prst="rect">
            <a:avLst/>
          </a:prstGeom>
        </p:spPr>
      </p:pic>
    </p:spTree>
    <p:extLst>
      <p:ext uri="{BB962C8B-B14F-4D97-AF65-F5344CB8AC3E}">
        <p14:creationId xmlns:p14="http://schemas.microsoft.com/office/powerpoint/2010/main" val="412531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70643" y="272955"/>
            <a:ext cx="3803023" cy="7558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Class III Landfills</a:t>
            </a:r>
            <a:endParaRPr lang="en-US" b="1" dirty="0"/>
          </a:p>
        </p:txBody>
      </p:sp>
      <p:sp>
        <p:nvSpPr>
          <p:cNvPr id="10" name="Content Placeholder 2"/>
          <p:cNvSpPr>
            <a:spLocks noGrp="1"/>
          </p:cNvSpPr>
          <p:nvPr>
            <p:ph idx="1"/>
          </p:nvPr>
        </p:nvSpPr>
        <p:spPr>
          <a:xfrm>
            <a:off x="2215750" y="1985447"/>
            <a:ext cx="8312808" cy="2641637"/>
          </a:xfrm>
        </p:spPr>
        <p:txBody>
          <a:bodyPr>
            <a:noAutofit/>
          </a:bodyPr>
          <a:lstStyle/>
          <a:p>
            <a:r>
              <a:rPr lang="en-US" sz="2400" dirty="0" smtClean="0"/>
              <a:t>Accept less than 5 tons of waste per day</a:t>
            </a:r>
          </a:p>
          <a:p>
            <a:r>
              <a:rPr lang="en-US" sz="2400" dirty="0" smtClean="0"/>
              <a:t>Waste should be covered with 6 inches of soil often enough to control issues (windblown litter etc.) </a:t>
            </a:r>
          </a:p>
          <a:p>
            <a:r>
              <a:rPr lang="en-US" sz="2400" dirty="0"/>
              <a:t>MSW Cells are not lined</a:t>
            </a:r>
          </a:p>
          <a:p>
            <a:r>
              <a:rPr lang="en-US" sz="2400" dirty="0"/>
              <a:t>No leachate </a:t>
            </a:r>
            <a:r>
              <a:rPr lang="en-US" sz="2400" dirty="0" smtClean="0"/>
              <a:t>collection</a:t>
            </a:r>
          </a:p>
          <a:p>
            <a:r>
              <a:rPr lang="en-US" sz="2400" dirty="0" smtClean="0"/>
              <a:t>No water monitoring (unless required)</a:t>
            </a:r>
            <a:endParaRPr lang="en-US" sz="2400" dirty="0"/>
          </a:p>
          <a:p>
            <a:r>
              <a:rPr lang="en-US" sz="2400" dirty="0" smtClean="0"/>
              <a:t>No air monitoring (unless required)</a:t>
            </a:r>
          </a:p>
          <a:p>
            <a:r>
              <a:rPr lang="en-US" sz="2400" dirty="0"/>
              <a:t>Landfill </a:t>
            </a:r>
            <a:r>
              <a:rPr lang="en-US" sz="2400" dirty="0" smtClean="0"/>
              <a:t>Operators should have </a:t>
            </a:r>
            <a:r>
              <a:rPr lang="en-US" sz="2400" dirty="0"/>
              <a:t>at least Rural Alaska Landfill Operator (RALO</a:t>
            </a:r>
            <a:r>
              <a:rPr lang="en-US" sz="2400" dirty="0" smtClean="0"/>
              <a:t>) training</a:t>
            </a:r>
            <a:endParaRPr lang="en-US" sz="2400" dirty="0"/>
          </a:p>
          <a:p>
            <a:pPr marL="0" indent="0">
              <a:buNone/>
            </a:pPr>
            <a:endParaRPr lang="en-US" sz="2400" dirty="0" smtClean="0"/>
          </a:p>
          <a:p>
            <a:endParaRPr lang="en-US" sz="2400" dirty="0"/>
          </a:p>
        </p:txBody>
      </p:sp>
      <p:sp>
        <p:nvSpPr>
          <p:cNvPr id="7" name="Title 1"/>
          <p:cNvSpPr txBox="1">
            <a:spLocks/>
          </p:cNvSpPr>
          <p:nvPr/>
        </p:nvSpPr>
        <p:spPr>
          <a:xfrm>
            <a:off x="4717629" y="1028849"/>
            <a:ext cx="3309053" cy="5863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smtClean="0"/>
              <a:t>-Everywhere else-</a:t>
            </a:r>
            <a:endParaRPr lang="en-US" sz="2800" b="1" dirty="0"/>
          </a:p>
        </p:txBody>
      </p:sp>
    </p:spTree>
    <p:extLst>
      <p:ext uri="{BB962C8B-B14F-4D97-AF65-F5344CB8AC3E}">
        <p14:creationId xmlns:p14="http://schemas.microsoft.com/office/powerpoint/2010/main" val="1448672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805319" y="6098387"/>
            <a:ext cx="3559616" cy="58632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Class III Landfill </a:t>
            </a:r>
            <a:endParaRPr lang="en-US"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552" b="9291"/>
          <a:stretch/>
        </p:blipFill>
        <p:spPr>
          <a:xfrm>
            <a:off x="1911016" y="307657"/>
            <a:ext cx="9348223" cy="5760158"/>
          </a:xfrm>
          <a:prstGeom prst="rect">
            <a:avLst/>
          </a:prstGeom>
        </p:spPr>
      </p:pic>
    </p:spTree>
    <p:extLst>
      <p:ext uri="{BB962C8B-B14F-4D97-AF65-F5344CB8AC3E}">
        <p14:creationId xmlns:p14="http://schemas.microsoft.com/office/powerpoint/2010/main" val="2944590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3928</TotalTime>
  <Words>749</Words>
  <Application>Microsoft Office PowerPoint</Application>
  <PresentationFormat>Widescreen</PresentationFormat>
  <Paragraphs>160</Paragraphs>
  <Slides>15</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Century Gothic</vt:lpstr>
      <vt:lpstr>Corbel</vt:lpstr>
      <vt:lpstr>Georgia</vt:lpstr>
      <vt:lpstr>Tw Cen MT</vt:lpstr>
      <vt:lpstr>Wingdings</vt:lpstr>
      <vt:lpstr>Wingdings 3</vt:lpstr>
      <vt:lpstr>Wisp</vt:lpstr>
      <vt:lpstr>Depth</vt:lpstr>
      <vt:lpstr>ADEC Solid Waste Program</vt:lpstr>
      <vt:lpstr>Who are we? What do we do?</vt:lpstr>
      <vt:lpstr>Types of Regulated Facilities /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Disposal of Construction and Demolition Debris</vt:lpstr>
      <vt:lpstr>Planning Makes All The Difference</vt:lpstr>
      <vt:lpstr>PowerPoint Presentation</vt:lpstr>
      <vt:lpstr>PowerPoint Presentation</vt:lpstr>
      <vt:lpstr>PowerPoint Presentation</vt:lpstr>
    </vt:vector>
  </TitlesOfParts>
  <Company>DEC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Trash with the ADEC Solid Waste Program</dc:title>
  <dc:creator>Peebles, Kaylie</dc:creator>
  <cp:lastModifiedBy>Price, Stephen</cp:lastModifiedBy>
  <cp:revision>259</cp:revision>
  <dcterms:created xsi:type="dcterms:W3CDTF">2017-05-12T17:01:11Z</dcterms:created>
  <dcterms:modified xsi:type="dcterms:W3CDTF">2018-11-21T20:01:15Z</dcterms:modified>
</cp:coreProperties>
</file>